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78" r:id="rId2"/>
    <p:sldId id="324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284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F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1558" autoAdjust="0"/>
  </p:normalViewPr>
  <p:slideViewPr>
    <p:cSldViewPr>
      <p:cViewPr>
        <p:scale>
          <a:sx n="50" d="100"/>
          <a:sy n="50" d="100"/>
        </p:scale>
        <p:origin x="-2058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192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61168669705761E-2"/>
          <c:y val="0"/>
          <c:w val="0.93132304185661008"/>
          <c:h val="0.892751051666486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091264"/>
        <c:axId val="22093184"/>
      </c:lineChart>
      <c:catAx>
        <c:axId val="2209126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baseline="0" dirty="0">
                    <a:solidFill>
                      <a:schemeClr val="bg1"/>
                    </a:solidFill>
                  </a:rPr>
                  <a:t>Time</a:t>
                </a:r>
              </a:p>
            </c:rich>
          </c:tx>
          <c:layout>
            <c:manualLayout>
              <c:xMode val="edge"/>
              <c:yMode val="edge"/>
              <c:x val="0.47301556856674964"/>
              <c:y val="0.917340992733792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22093184"/>
        <c:crosses val="autoZero"/>
        <c:auto val="1"/>
        <c:lblAlgn val="ctr"/>
        <c:lblOffset val="100"/>
        <c:noMultiLvlLbl val="0"/>
      </c:catAx>
      <c:valAx>
        <c:axId val="220931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2000" b="1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Specialization / Formalization</a:t>
                </a:r>
              </a:p>
            </c:rich>
          </c:tx>
          <c:layout>
            <c:manualLayout>
              <c:xMode val="edge"/>
              <c:yMode val="edge"/>
              <c:x val="9.0064382977768798E-3"/>
              <c:y val="0.2346977363182698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220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D138B6-7C12-495D-8B79-DF68466FAFD3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1F22D7-BC94-4343-A402-293945DF0935}">
      <dgm:prSet phldrT="[Text]"/>
      <dgm:spPr/>
      <dgm:t>
        <a:bodyPr/>
        <a:lstStyle/>
        <a:p>
          <a:r>
            <a:rPr lang="en-US" dirty="0" smtClean="0"/>
            <a:t>Program</a:t>
          </a:r>
          <a:endParaRPr lang="en-US" dirty="0"/>
        </a:p>
      </dgm:t>
    </dgm:pt>
    <dgm:pt modelId="{0AF34F85-2343-427C-973E-9FF66FFB4C09}" type="parTrans" cxnId="{2C9B521B-51F1-4F11-99F9-FAF4C626F9F9}">
      <dgm:prSet/>
      <dgm:spPr/>
      <dgm:t>
        <a:bodyPr/>
        <a:lstStyle/>
        <a:p>
          <a:endParaRPr lang="en-US"/>
        </a:p>
      </dgm:t>
    </dgm:pt>
    <dgm:pt modelId="{F660ACF9-9DC8-4464-AD8C-A641F33CDD84}" type="sibTrans" cxnId="{2C9B521B-51F1-4F11-99F9-FAF4C626F9F9}">
      <dgm:prSet/>
      <dgm:spPr/>
      <dgm:t>
        <a:bodyPr/>
        <a:lstStyle/>
        <a:p>
          <a:endParaRPr lang="en-US"/>
        </a:p>
      </dgm:t>
    </dgm:pt>
    <dgm:pt modelId="{6C847EE9-41FC-4BBB-AE8F-E961BF431043}">
      <dgm:prSet phldrT="[Text]"/>
      <dgm:spPr/>
      <dgm:t>
        <a:bodyPr/>
        <a:lstStyle/>
        <a:p>
          <a:r>
            <a:rPr lang="en-US" dirty="0" smtClean="0"/>
            <a:t>Governance</a:t>
          </a:r>
          <a:endParaRPr lang="en-US" dirty="0"/>
        </a:p>
      </dgm:t>
    </dgm:pt>
    <dgm:pt modelId="{42CB1A31-D77B-4630-9C22-CB1916D7936D}" type="parTrans" cxnId="{63009D6A-B5F1-41AE-9117-5E8032A1FFDA}">
      <dgm:prSet/>
      <dgm:spPr/>
      <dgm:t>
        <a:bodyPr/>
        <a:lstStyle/>
        <a:p>
          <a:endParaRPr lang="en-US"/>
        </a:p>
      </dgm:t>
    </dgm:pt>
    <dgm:pt modelId="{5A673FF7-EC31-47F3-BD13-834F20328F64}" type="sibTrans" cxnId="{63009D6A-B5F1-41AE-9117-5E8032A1FFDA}">
      <dgm:prSet/>
      <dgm:spPr/>
      <dgm:t>
        <a:bodyPr/>
        <a:lstStyle/>
        <a:p>
          <a:endParaRPr lang="en-US"/>
        </a:p>
      </dgm:t>
    </dgm:pt>
    <dgm:pt modelId="{2BA1D90E-ED39-445D-BEC8-CA3D012A9E0D}">
      <dgm:prSet phldrT="[Text]"/>
      <dgm:spPr/>
      <dgm:t>
        <a:bodyPr/>
        <a:lstStyle/>
        <a:p>
          <a:r>
            <a:rPr lang="en-US" dirty="0" smtClean="0"/>
            <a:t>Risk Assessment</a:t>
          </a:r>
          <a:endParaRPr lang="en-US" dirty="0"/>
        </a:p>
      </dgm:t>
    </dgm:pt>
    <dgm:pt modelId="{2B3D2F99-3111-4B4F-B0E7-9E26F2221E02}" type="parTrans" cxnId="{1D31FBD0-A815-41E7-AE33-AD4A8B2CFA89}">
      <dgm:prSet/>
      <dgm:spPr/>
      <dgm:t>
        <a:bodyPr/>
        <a:lstStyle/>
        <a:p>
          <a:endParaRPr lang="en-US"/>
        </a:p>
      </dgm:t>
    </dgm:pt>
    <dgm:pt modelId="{780456A2-1CC2-44E7-8E1F-9A58728B3855}" type="sibTrans" cxnId="{1D31FBD0-A815-41E7-AE33-AD4A8B2CFA89}">
      <dgm:prSet/>
      <dgm:spPr/>
      <dgm:t>
        <a:bodyPr/>
        <a:lstStyle/>
        <a:p>
          <a:endParaRPr lang="en-US"/>
        </a:p>
      </dgm:t>
    </dgm:pt>
    <dgm:pt modelId="{C79EFFD4-C744-48EC-AD77-FD3B9906D7BA}">
      <dgm:prSet phldrT="[Text]"/>
      <dgm:spPr/>
      <dgm:t>
        <a:bodyPr/>
        <a:lstStyle/>
        <a:p>
          <a:r>
            <a:rPr lang="en-US" dirty="0" smtClean="0"/>
            <a:t>Security Controls</a:t>
          </a:r>
          <a:endParaRPr lang="en-US" dirty="0"/>
        </a:p>
      </dgm:t>
    </dgm:pt>
    <dgm:pt modelId="{08B150E4-CE8B-4D02-87D6-DA996033E5EF}" type="parTrans" cxnId="{F1BEF122-8F8B-4733-9DE8-FBE20D42737A}">
      <dgm:prSet/>
      <dgm:spPr/>
      <dgm:t>
        <a:bodyPr/>
        <a:lstStyle/>
        <a:p>
          <a:endParaRPr lang="en-US"/>
        </a:p>
      </dgm:t>
    </dgm:pt>
    <dgm:pt modelId="{8BA2E725-B0C7-4012-B3DE-3B4790384B92}" type="sibTrans" cxnId="{F1BEF122-8F8B-4733-9DE8-FBE20D42737A}">
      <dgm:prSet/>
      <dgm:spPr/>
      <dgm:t>
        <a:bodyPr/>
        <a:lstStyle/>
        <a:p>
          <a:endParaRPr lang="en-US"/>
        </a:p>
      </dgm:t>
    </dgm:pt>
    <dgm:pt modelId="{94CF7A77-AED8-4AFC-9156-B065FF2FB8BE}">
      <dgm:prSet phldrT="[Text]"/>
      <dgm:spPr/>
      <dgm:t>
        <a:bodyPr/>
        <a:lstStyle/>
        <a:p>
          <a:r>
            <a:rPr lang="en-US" dirty="0" smtClean="0"/>
            <a:t>Vulnerability &amp; Patch Mgmt.</a:t>
          </a:r>
          <a:endParaRPr lang="en-US" dirty="0"/>
        </a:p>
      </dgm:t>
    </dgm:pt>
    <dgm:pt modelId="{A8194236-7A69-4682-9E83-3FBC217AA8BC}" type="parTrans" cxnId="{D796A7D7-6940-4BE3-B2DD-3098AA49CBCF}">
      <dgm:prSet/>
      <dgm:spPr/>
      <dgm:t>
        <a:bodyPr/>
        <a:lstStyle/>
        <a:p>
          <a:endParaRPr lang="en-US"/>
        </a:p>
      </dgm:t>
    </dgm:pt>
    <dgm:pt modelId="{9B4108B1-A23F-4923-86F4-1CFBFDE24325}" type="sibTrans" cxnId="{D796A7D7-6940-4BE3-B2DD-3098AA49CBCF}">
      <dgm:prSet/>
      <dgm:spPr/>
      <dgm:t>
        <a:bodyPr/>
        <a:lstStyle/>
        <a:p>
          <a:endParaRPr lang="en-US"/>
        </a:p>
      </dgm:t>
    </dgm:pt>
    <dgm:pt modelId="{6ADCBCAD-BF00-40C7-AC3B-AD48784375B1}">
      <dgm:prSet phldrT="[Text]"/>
      <dgm:spPr/>
      <dgm:t>
        <a:bodyPr/>
        <a:lstStyle/>
        <a:p>
          <a:r>
            <a:rPr lang="en-US" dirty="0" smtClean="0"/>
            <a:t>SDLC</a:t>
          </a:r>
          <a:endParaRPr lang="en-US" dirty="0"/>
        </a:p>
      </dgm:t>
    </dgm:pt>
    <dgm:pt modelId="{640B35DB-F17A-4E04-8DDF-2FFF011DD0C4}" type="parTrans" cxnId="{73CE69EB-4CE1-416C-9A9C-AD59939C35A9}">
      <dgm:prSet/>
      <dgm:spPr/>
      <dgm:t>
        <a:bodyPr/>
        <a:lstStyle/>
        <a:p>
          <a:endParaRPr lang="en-US"/>
        </a:p>
      </dgm:t>
    </dgm:pt>
    <dgm:pt modelId="{F9564EF7-2D58-44C9-B5F8-1CFFC3013D9A}" type="sibTrans" cxnId="{73CE69EB-4CE1-416C-9A9C-AD59939C35A9}">
      <dgm:prSet/>
      <dgm:spPr/>
      <dgm:t>
        <a:bodyPr/>
        <a:lstStyle/>
        <a:p>
          <a:endParaRPr lang="en-US"/>
        </a:p>
      </dgm:t>
    </dgm:pt>
    <dgm:pt modelId="{06C3E191-0C99-4A2D-8AA5-CC3258F10755}">
      <dgm:prSet phldrT="[Text]"/>
      <dgm:spPr/>
      <dgm:t>
        <a:bodyPr/>
        <a:lstStyle/>
        <a:p>
          <a:r>
            <a:rPr lang="en-US" dirty="0" smtClean="0"/>
            <a:t>Awareness &amp; Training</a:t>
          </a:r>
          <a:endParaRPr lang="en-US" dirty="0"/>
        </a:p>
      </dgm:t>
    </dgm:pt>
    <dgm:pt modelId="{0A95D74D-B8FF-4400-8E8D-977E0300783E}" type="parTrans" cxnId="{9A67BAC2-94BA-45D0-B439-EEC1933C8EB3}">
      <dgm:prSet/>
      <dgm:spPr/>
      <dgm:t>
        <a:bodyPr/>
        <a:lstStyle/>
        <a:p>
          <a:endParaRPr lang="en-US"/>
        </a:p>
      </dgm:t>
    </dgm:pt>
    <dgm:pt modelId="{57F534FA-4D23-4932-BA35-FB4975C4881D}" type="sibTrans" cxnId="{9A67BAC2-94BA-45D0-B439-EEC1933C8EB3}">
      <dgm:prSet/>
      <dgm:spPr/>
      <dgm:t>
        <a:bodyPr/>
        <a:lstStyle/>
        <a:p>
          <a:endParaRPr lang="en-US"/>
        </a:p>
      </dgm:t>
    </dgm:pt>
    <dgm:pt modelId="{ACD60D47-A6F8-4FC2-98EA-1AA521A1295F}">
      <dgm:prSet phldrT="[Text]"/>
      <dgm:spPr/>
      <dgm:t>
        <a:bodyPr/>
        <a:lstStyle/>
        <a:p>
          <a:r>
            <a:rPr lang="en-US" dirty="0" smtClean="0"/>
            <a:t>Monitoring &amp; Response</a:t>
          </a:r>
          <a:endParaRPr lang="en-US" dirty="0"/>
        </a:p>
      </dgm:t>
    </dgm:pt>
    <dgm:pt modelId="{D1CD24B2-6AE5-461D-B277-11802600EA23}" type="parTrans" cxnId="{D66F5C34-CF76-4097-8D91-CB59CEE0A080}">
      <dgm:prSet/>
      <dgm:spPr/>
      <dgm:t>
        <a:bodyPr/>
        <a:lstStyle/>
        <a:p>
          <a:endParaRPr lang="en-US"/>
        </a:p>
      </dgm:t>
    </dgm:pt>
    <dgm:pt modelId="{9601DD8E-C4F8-4B3B-94CB-4B4CF2780667}" type="sibTrans" cxnId="{D66F5C34-CF76-4097-8D91-CB59CEE0A080}">
      <dgm:prSet/>
      <dgm:spPr/>
      <dgm:t>
        <a:bodyPr/>
        <a:lstStyle/>
        <a:p>
          <a:endParaRPr lang="en-US"/>
        </a:p>
      </dgm:t>
    </dgm:pt>
    <dgm:pt modelId="{69CE7F5D-4887-421E-B697-CA7AC8320F1D}">
      <dgm:prSet phldrT="[Text]"/>
      <dgm:spPr/>
      <dgm:t>
        <a:bodyPr/>
        <a:lstStyle/>
        <a:p>
          <a:r>
            <a:rPr lang="en-US" dirty="0" smtClean="0"/>
            <a:t>DRP / BCP</a:t>
          </a:r>
          <a:endParaRPr lang="en-US" dirty="0"/>
        </a:p>
      </dgm:t>
    </dgm:pt>
    <dgm:pt modelId="{A7622EB4-1174-4A94-89ED-B395E211694A}" type="parTrans" cxnId="{D455456C-F609-4E92-B1F4-D9FD72A4B33C}">
      <dgm:prSet/>
      <dgm:spPr/>
      <dgm:t>
        <a:bodyPr/>
        <a:lstStyle/>
        <a:p>
          <a:endParaRPr lang="en-US"/>
        </a:p>
      </dgm:t>
    </dgm:pt>
    <dgm:pt modelId="{D69D6718-4C50-41A7-B264-4A97F1D92BA1}" type="sibTrans" cxnId="{D455456C-F609-4E92-B1F4-D9FD72A4B33C}">
      <dgm:prSet/>
      <dgm:spPr/>
      <dgm:t>
        <a:bodyPr/>
        <a:lstStyle/>
        <a:p>
          <a:endParaRPr lang="en-US"/>
        </a:p>
      </dgm:t>
    </dgm:pt>
    <dgm:pt modelId="{7C1E9496-59B9-4532-B8A0-2937D83DD018}" type="pres">
      <dgm:prSet presAssocID="{68D138B6-7C12-495D-8B79-DF68466FAF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8B86FB-3675-4A68-8F65-77D600D858EB}" type="pres">
      <dgm:prSet presAssocID="{B01F22D7-BC94-4343-A402-293945DF0935}" presName="centerShape" presStyleLbl="node0" presStyleIdx="0" presStyleCnt="1" custScaleX="150921" custScaleY="141489"/>
      <dgm:spPr/>
      <dgm:t>
        <a:bodyPr/>
        <a:lstStyle/>
        <a:p>
          <a:endParaRPr lang="en-US"/>
        </a:p>
      </dgm:t>
    </dgm:pt>
    <dgm:pt modelId="{FA469F1A-E4DB-4EB2-9FFA-A29579689A69}" type="pres">
      <dgm:prSet presAssocID="{6C847EE9-41FC-4BBB-AE8F-E961BF431043}" presName="node" presStyleLbl="node1" presStyleIdx="0" presStyleCnt="8" custScaleX="180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AFE94-5BE4-46E6-9A2C-1C5EA74EBB0F}" type="pres">
      <dgm:prSet presAssocID="{6C847EE9-41FC-4BBB-AE8F-E961BF431043}" presName="dummy" presStyleCnt="0"/>
      <dgm:spPr/>
    </dgm:pt>
    <dgm:pt modelId="{D2346EBC-93CD-45E4-9A9B-2FC02E69AC0C}" type="pres">
      <dgm:prSet presAssocID="{5A673FF7-EC31-47F3-BD13-834F20328F64}" presName="sibTrans" presStyleLbl="sibTrans2D1" presStyleIdx="0" presStyleCnt="8"/>
      <dgm:spPr/>
      <dgm:t>
        <a:bodyPr/>
        <a:lstStyle/>
        <a:p>
          <a:endParaRPr lang="en-US"/>
        </a:p>
      </dgm:t>
    </dgm:pt>
    <dgm:pt modelId="{D75C14D8-8D82-490E-A4D8-93C1164A283A}" type="pres">
      <dgm:prSet presAssocID="{2BA1D90E-ED39-445D-BEC8-CA3D012A9E0D}" presName="node" presStyleLbl="node1" presStyleIdx="1" presStyleCnt="8" custScaleX="180900" custRadScaleRad="116005" custRadScaleInc="76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7F7D2-D7E3-4C6E-ABF8-99E74CF39930}" type="pres">
      <dgm:prSet presAssocID="{2BA1D90E-ED39-445D-BEC8-CA3D012A9E0D}" presName="dummy" presStyleCnt="0"/>
      <dgm:spPr/>
    </dgm:pt>
    <dgm:pt modelId="{CD3D3FE2-FA26-4ADD-AF8D-8836FE0F23E9}" type="pres">
      <dgm:prSet presAssocID="{780456A2-1CC2-44E7-8E1F-9A58728B3855}" presName="sibTrans" presStyleLbl="sibTrans2D1" presStyleIdx="1" presStyleCnt="8"/>
      <dgm:spPr/>
      <dgm:t>
        <a:bodyPr/>
        <a:lstStyle/>
        <a:p>
          <a:endParaRPr lang="en-US"/>
        </a:p>
      </dgm:t>
    </dgm:pt>
    <dgm:pt modelId="{0B752950-E453-4B75-AE4E-1C65E5E435A4}" type="pres">
      <dgm:prSet presAssocID="{C79EFFD4-C744-48EC-AD77-FD3B9906D7BA}" presName="node" presStyleLbl="node1" presStyleIdx="2" presStyleCnt="8" custScaleX="180900" custRadScaleRad="129539" custRadScaleInc="-15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E16DE-045F-4B04-A10D-8DD2496707D2}" type="pres">
      <dgm:prSet presAssocID="{C79EFFD4-C744-48EC-AD77-FD3B9906D7BA}" presName="dummy" presStyleCnt="0"/>
      <dgm:spPr/>
    </dgm:pt>
    <dgm:pt modelId="{546B032D-561F-4F70-B756-AB9CBE5FBC2B}" type="pres">
      <dgm:prSet presAssocID="{8BA2E725-B0C7-4012-B3DE-3B4790384B92}" presName="sibTrans" presStyleLbl="sibTrans2D1" presStyleIdx="2" presStyleCnt="8"/>
      <dgm:spPr/>
      <dgm:t>
        <a:bodyPr/>
        <a:lstStyle/>
        <a:p>
          <a:endParaRPr lang="en-US"/>
        </a:p>
      </dgm:t>
    </dgm:pt>
    <dgm:pt modelId="{223A21DE-9560-4A51-8DB9-27BED486B0F1}" type="pres">
      <dgm:prSet presAssocID="{94CF7A77-AED8-4AFC-9156-B065FF2FB8BE}" presName="node" presStyleLbl="node1" presStyleIdx="3" presStyleCnt="8" custScaleX="180900" custRadScaleRad="117946" custRadScaleInc="-107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C1DFD-8539-4D5E-89E7-0C6ECF7852CE}" type="pres">
      <dgm:prSet presAssocID="{94CF7A77-AED8-4AFC-9156-B065FF2FB8BE}" presName="dummy" presStyleCnt="0"/>
      <dgm:spPr/>
    </dgm:pt>
    <dgm:pt modelId="{AC727A60-8D01-4E68-B5CC-D7C6B944705C}" type="pres">
      <dgm:prSet presAssocID="{9B4108B1-A23F-4923-86F4-1CFBFDE24325}" presName="sibTrans" presStyleLbl="sibTrans2D1" presStyleIdx="3" presStyleCnt="8"/>
      <dgm:spPr/>
      <dgm:t>
        <a:bodyPr/>
        <a:lstStyle/>
        <a:p>
          <a:endParaRPr lang="en-US"/>
        </a:p>
      </dgm:t>
    </dgm:pt>
    <dgm:pt modelId="{04917CB5-09F8-4819-8576-E05A7B9AA169}" type="pres">
      <dgm:prSet presAssocID="{6ADCBCAD-BF00-40C7-AC3B-AD48784375B1}" presName="node" presStyleLbl="node1" presStyleIdx="4" presStyleCnt="8" custScaleX="180900" custRadScaleRad="100326" custRadScaleInc="-30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70576-0061-47D1-BB4A-FBE085189B0D}" type="pres">
      <dgm:prSet presAssocID="{6ADCBCAD-BF00-40C7-AC3B-AD48784375B1}" presName="dummy" presStyleCnt="0"/>
      <dgm:spPr/>
    </dgm:pt>
    <dgm:pt modelId="{BB90B3CE-5815-4D5F-A613-1DB6069F2853}" type="pres">
      <dgm:prSet presAssocID="{F9564EF7-2D58-44C9-B5F8-1CFFC3013D9A}" presName="sibTrans" presStyleLbl="sibTrans2D1" presStyleIdx="4" presStyleCnt="8"/>
      <dgm:spPr/>
      <dgm:t>
        <a:bodyPr/>
        <a:lstStyle/>
        <a:p>
          <a:endParaRPr lang="en-US"/>
        </a:p>
      </dgm:t>
    </dgm:pt>
    <dgm:pt modelId="{E53BCA36-013D-4E83-8314-A22938AF7566}" type="pres">
      <dgm:prSet presAssocID="{06C3E191-0C99-4A2D-8AA5-CC3258F10755}" presName="node" presStyleLbl="node1" presStyleIdx="5" presStyleCnt="8" custScaleX="180900" custRadScaleRad="114603" custRadScaleInc="46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5D840-93B9-49D2-94A8-DD1C4CBFE673}" type="pres">
      <dgm:prSet presAssocID="{06C3E191-0C99-4A2D-8AA5-CC3258F10755}" presName="dummy" presStyleCnt="0"/>
      <dgm:spPr/>
    </dgm:pt>
    <dgm:pt modelId="{1D80D0AC-C8FE-4A94-8537-651A925EDBD0}" type="pres">
      <dgm:prSet presAssocID="{57F534FA-4D23-4932-BA35-FB4975C4881D}" presName="sibTrans" presStyleLbl="sibTrans2D1" presStyleIdx="5" presStyleCnt="8"/>
      <dgm:spPr/>
      <dgm:t>
        <a:bodyPr/>
        <a:lstStyle/>
        <a:p>
          <a:endParaRPr lang="en-US"/>
        </a:p>
      </dgm:t>
    </dgm:pt>
    <dgm:pt modelId="{9D006A2B-B4C3-4953-9BE0-1C5351306AE2}" type="pres">
      <dgm:prSet presAssocID="{ACD60D47-A6F8-4FC2-98EA-1AA521A1295F}" presName="node" presStyleLbl="node1" presStyleIdx="6" presStyleCnt="8" custScaleX="180900" custRadScaleRad="129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173E8-96E3-4192-9939-FD5FC60FA8A9}" type="pres">
      <dgm:prSet presAssocID="{ACD60D47-A6F8-4FC2-98EA-1AA521A1295F}" presName="dummy" presStyleCnt="0"/>
      <dgm:spPr/>
    </dgm:pt>
    <dgm:pt modelId="{377253D8-9C69-492F-A35C-2F2BD42BA6FD}" type="pres">
      <dgm:prSet presAssocID="{9601DD8E-C4F8-4B3B-94CB-4B4CF2780667}" presName="sibTrans" presStyleLbl="sibTrans2D1" presStyleIdx="6" presStyleCnt="8"/>
      <dgm:spPr/>
      <dgm:t>
        <a:bodyPr/>
        <a:lstStyle/>
        <a:p>
          <a:endParaRPr lang="en-US"/>
        </a:p>
      </dgm:t>
    </dgm:pt>
    <dgm:pt modelId="{C80FF304-05E1-49BF-BE61-8AFA12A1FB86}" type="pres">
      <dgm:prSet presAssocID="{69CE7F5D-4887-421E-B697-CA7AC8320F1D}" presName="node" presStyleLbl="node1" presStyleIdx="7" presStyleCnt="8" custScaleX="180900" custRadScaleRad="113958" custRadScaleInc="-87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1F891-298D-4858-AE0B-04FFB77D7CB4}" type="pres">
      <dgm:prSet presAssocID="{69CE7F5D-4887-421E-B697-CA7AC8320F1D}" presName="dummy" presStyleCnt="0"/>
      <dgm:spPr/>
    </dgm:pt>
    <dgm:pt modelId="{0E4875E9-3A4A-47A1-A544-39E341A6AE2C}" type="pres">
      <dgm:prSet presAssocID="{D69D6718-4C50-41A7-B264-4A97F1D92BA1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D455456C-F609-4E92-B1F4-D9FD72A4B33C}" srcId="{B01F22D7-BC94-4343-A402-293945DF0935}" destId="{69CE7F5D-4887-421E-B697-CA7AC8320F1D}" srcOrd="7" destOrd="0" parTransId="{A7622EB4-1174-4A94-89ED-B395E211694A}" sibTransId="{D69D6718-4C50-41A7-B264-4A97F1D92BA1}"/>
    <dgm:cxn modelId="{0CAF8942-D747-4862-B6AF-83FDE949701C}" type="presOf" srcId="{C79EFFD4-C744-48EC-AD77-FD3B9906D7BA}" destId="{0B752950-E453-4B75-AE4E-1C65E5E435A4}" srcOrd="0" destOrd="0" presId="urn:microsoft.com/office/officeart/2005/8/layout/radial6"/>
    <dgm:cxn modelId="{D796A7D7-6940-4BE3-B2DD-3098AA49CBCF}" srcId="{B01F22D7-BC94-4343-A402-293945DF0935}" destId="{94CF7A77-AED8-4AFC-9156-B065FF2FB8BE}" srcOrd="3" destOrd="0" parTransId="{A8194236-7A69-4682-9E83-3FBC217AA8BC}" sibTransId="{9B4108B1-A23F-4923-86F4-1CFBFDE24325}"/>
    <dgm:cxn modelId="{5458D03F-86F3-414B-864C-DA3811D34023}" type="presOf" srcId="{69CE7F5D-4887-421E-B697-CA7AC8320F1D}" destId="{C80FF304-05E1-49BF-BE61-8AFA12A1FB86}" srcOrd="0" destOrd="0" presId="urn:microsoft.com/office/officeart/2005/8/layout/radial6"/>
    <dgm:cxn modelId="{0B0C562F-757B-49A8-9391-934648EC8616}" type="presOf" srcId="{ACD60D47-A6F8-4FC2-98EA-1AA521A1295F}" destId="{9D006A2B-B4C3-4953-9BE0-1C5351306AE2}" srcOrd="0" destOrd="0" presId="urn:microsoft.com/office/officeart/2005/8/layout/radial6"/>
    <dgm:cxn modelId="{3A744CD1-890E-4193-B698-E5466AC71CAA}" type="presOf" srcId="{68D138B6-7C12-495D-8B79-DF68466FAFD3}" destId="{7C1E9496-59B9-4532-B8A0-2937D83DD018}" srcOrd="0" destOrd="0" presId="urn:microsoft.com/office/officeart/2005/8/layout/radial6"/>
    <dgm:cxn modelId="{0A7054F7-C517-4B8F-ACA0-DA70B301552E}" type="presOf" srcId="{780456A2-1CC2-44E7-8E1F-9A58728B3855}" destId="{CD3D3FE2-FA26-4ADD-AF8D-8836FE0F23E9}" srcOrd="0" destOrd="0" presId="urn:microsoft.com/office/officeart/2005/8/layout/radial6"/>
    <dgm:cxn modelId="{356BD069-364F-4B85-ABCA-7BD3A2EEA5C1}" type="presOf" srcId="{9601DD8E-C4F8-4B3B-94CB-4B4CF2780667}" destId="{377253D8-9C69-492F-A35C-2F2BD42BA6FD}" srcOrd="0" destOrd="0" presId="urn:microsoft.com/office/officeart/2005/8/layout/radial6"/>
    <dgm:cxn modelId="{E8CA156B-2DE0-4EAE-A2C4-14511EC3525D}" type="presOf" srcId="{6C847EE9-41FC-4BBB-AE8F-E961BF431043}" destId="{FA469F1A-E4DB-4EB2-9FFA-A29579689A69}" srcOrd="0" destOrd="0" presId="urn:microsoft.com/office/officeart/2005/8/layout/radial6"/>
    <dgm:cxn modelId="{C589C9CA-E327-498C-B06A-933845A144AB}" type="presOf" srcId="{57F534FA-4D23-4932-BA35-FB4975C4881D}" destId="{1D80D0AC-C8FE-4A94-8537-651A925EDBD0}" srcOrd="0" destOrd="0" presId="urn:microsoft.com/office/officeart/2005/8/layout/radial6"/>
    <dgm:cxn modelId="{1CEC721F-B29F-4004-99E3-ADE889D1ABA1}" type="presOf" srcId="{94CF7A77-AED8-4AFC-9156-B065FF2FB8BE}" destId="{223A21DE-9560-4A51-8DB9-27BED486B0F1}" srcOrd="0" destOrd="0" presId="urn:microsoft.com/office/officeart/2005/8/layout/radial6"/>
    <dgm:cxn modelId="{F1BEF122-8F8B-4733-9DE8-FBE20D42737A}" srcId="{B01F22D7-BC94-4343-A402-293945DF0935}" destId="{C79EFFD4-C744-48EC-AD77-FD3B9906D7BA}" srcOrd="2" destOrd="0" parTransId="{08B150E4-CE8B-4D02-87D6-DA996033E5EF}" sibTransId="{8BA2E725-B0C7-4012-B3DE-3B4790384B92}"/>
    <dgm:cxn modelId="{258E448A-0A5A-490B-ADC2-CEF67A77435D}" type="presOf" srcId="{F9564EF7-2D58-44C9-B5F8-1CFFC3013D9A}" destId="{BB90B3CE-5815-4D5F-A613-1DB6069F2853}" srcOrd="0" destOrd="0" presId="urn:microsoft.com/office/officeart/2005/8/layout/radial6"/>
    <dgm:cxn modelId="{D9EBDA0A-3032-4ACE-ABEF-68A66538C1E1}" type="presOf" srcId="{8BA2E725-B0C7-4012-B3DE-3B4790384B92}" destId="{546B032D-561F-4F70-B756-AB9CBE5FBC2B}" srcOrd="0" destOrd="0" presId="urn:microsoft.com/office/officeart/2005/8/layout/radial6"/>
    <dgm:cxn modelId="{63009D6A-B5F1-41AE-9117-5E8032A1FFDA}" srcId="{B01F22D7-BC94-4343-A402-293945DF0935}" destId="{6C847EE9-41FC-4BBB-AE8F-E961BF431043}" srcOrd="0" destOrd="0" parTransId="{42CB1A31-D77B-4630-9C22-CB1916D7936D}" sibTransId="{5A673FF7-EC31-47F3-BD13-834F20328F64}"/>
    <dgm:cxn modelId="{C61B59C2-C5B8-4DD1-8942-3AC6F0523849}" type="presOf" srcId="{06C3E191-0C99-4A2D-8AA5-CC3258F10755}" destId="{E53BCA36-013D-4E83-8314-A22938AF7566}" srcOrd="0" destOrd="0" presId="urn:microsoft.com/office/officeart/2005/8/layout/radial6"/>
    <dgm:cxn modelId="{2C9B521B-51F1-4F11-99F9-FAF4C626F9F9}" srcId="{68D138B6-7C12-495D-8B79-DF68466FAFD3}" destId="{B01F22D7-BC94-4343-A402-293945DF0935}" srcOrd="0" destOrd="0" parTransId="{0AF34F85-2343-427C-973E-9FF66FFB4C09}" sibTransId="{F660ACF9-9DC8-4464-AD8C-A641F33CDD84}"/>
    <dgm:cxn modelId="{9A67BAC2-94BA-45D0-B439-EEC1933C8EB3}" srcId="{B01F22D7-BC94-4343-A402-293945DF0935}" destId="{06C3E191-0C99-4A2D-8AA5-CC3258F10755}" srcOrd="5" destOrd="0" parTransId="{0A95D74D-B8FF-4400-8E8D-977E0300783E}" sibTransId="{57F534FA-4D23-4932-BA35-FB4975C4881D}"/>
    <dgm:cxn modelId="{73CE69EB-4CE1-416C-9A9C-AD59939C35A9}" srcId="{B01F22D7-BC94-4343-A402-293945DF0935}" destId="{6ADCBCAD-BF00-40C7-AC3B-AD48784375B1}" srcOrd="4" destOrd="0" parTransId="{640B35DB-F17A-4E04-8DDF-2FFF011DD0C4}" sibTransId="{F9564EF7-2D58-44C9-B5F8-1CFFC3013D9A}"/>
    <dgm:cxn modelId="{4190471A-3F82-47F5-AEEA-5176EE01E2F0}" type="presOf" srcId="{5A673FF7-EC31-47F3-BD13-834F20328F64}" destId="{D2346EBC-93CD-45E4-9A9B-2FC02E69AC0C}" srcOrd="0" destOrd="0" presId="urn:microsoft.com/office/officeart/2005/8/layout/radial6"/>
    <dgm:cxn modelId="{69697026-3F28-4F4B-9DE9-3C69134CE0AB}" type="presOf" srcId="{2BA1D90E-ED39-445D-BEC8-CA3D012A9E0D}" destId="{D75C14D8-8D82-490E-A4D8-93C1164A283A}" srcOrd="0" destOrd="0" presId="urn:microsoft.com/office/officeart/2005/8/layout/radial6"/>
    <dgm:cxn modelId="{36A6E961-CA66-4B4C-9535-8F733C7EE001}" type="presOf" srcId="{9B4108B1-A23F-4923-86F4-1CFBFDE24325}" destId="{AC727A60-8D01-4E68-B5CC-D7C6B944705C}" srcOrd="0" destOrd="0" presId="urn:microsoft.com/office/officeart/2005/8/layout/radial6"/>
    <dgm:cxn modelId="{1D31FBD0-A815-41E7-AE33-AD4A8B2CFA89}" srcId="{B01F22D7-BC94-4343-A402-293945DF0935}" destId="{2BA1D90E-ED39-445D-BEC8-CA3D012A9E0D}" srcOrd="1" destOrd="0" parTransId="{2B3D2F99-3111-4B4F-B0E7-9E26F2221E02}" sibTransId="{780456A2-1CC2-44E7-8E1F-9A58728B3855}"/>
    <dgm:cxn modelId="{496FB462-F620-4453-A069-70006425F7B0}" type="presOf" srcId="{D69D6718-4C50-41A7-B264-4A97F1D92BA1}" destId="{0E4875E9-3A4A-47A1-A544-39E341A6AE2C}" srcOrd="0" destOrd="0" presId="urn:microsoft.com/office/officeart/2005/8/layout/radial6"/>
    <dgm:cxn modelId="{EB815806-FCAB-4E19-AFF1-BC7BC1E2E0BC}" type="presOf" srcId="{B01F22D7-BC94-4343-A402-293945DF0935}" destId="{758B86FB-3675-4A68-8F65-77D600D858EB}" srcOrd="0" destOrd="0" presId="urn:microsoft.com/office/officeart/2005/8/layout/radial6"/>
    <dgm:cxn modelId="{D66F5C34-CF76-4097-8D91-CB59CEE0A080}" srcId="{B01F22D7-BC94-4343-A402-293945DF0935}" destId="{ACD60D47-A6F8-4FC2-98EA-1AA521A1295F}" srcOrd="6" destOrd="0" parTransId="{D1CD24B2-6AE5-461D-B277-11802600EA23}" sibTransId="{9601DD8E-C4F8-4B3B-94CB-4B4CF2780667}"/>
    <dgm:cxn modelId="{54A7A48B-DE71-456A-ABCF-83EFAD3C9E24}" type="presOf" srcId="{6ADCBCAD-BF00-40C7-AC3B-AD48784375B1}" destId="{04917CB5-09F8-4819-8576-E05A7B9AA169}" srcOrd="0" destOrd="0" presId="urn:microsoft.com/office/officeart/2005/8/layout/radial6"/>
    <dgm:cxn modelId="{2914C9BF-1A27-4774-8CD2-7BA1C78C0DF3}" type="presParOf" srcId="{7C1E9496-59B9-4532-B8A0-2937D83DD018}" destId="{758B86FB-3675-4A68-8F65-77D600D858EB}" srcOrd="0" destOrd="0" presId="urn:microsoft.com/office/officeart/2005/8/layout/radial6"/>
    <dgm:cxn modelId="{A34518FA-9829-449A-AAA8-F204E9101000}" type="presParOf" srcId="{7C1E9496-59B9-4532-B8A0-2937D83DD018}" destId="{FA469F1A-E4DB-4EB2-9FFA-A29579689A69}" srcOrd="1" destOrd="0" presId="urn:microsoft.com/office/officeart/2005/8/layout/radial6"/>
    <dgm:cxn modelId="{1161E563-87B7-4C57-99D2-49BA46769462}" type="presParOf" srcId="{7C1E9496-59B9-4532-B8A0-2937D83DD018}" destId="{36DAFE94-5BE4-46E6-9A2C-1C5EA74EBB0F}" srcOrd="2" destOrd="0" presId="urn:microsoft.com/office/officeart/2005/8/layout/radial6"/>
    <dgm:cxn modelId="{6220F162-196D-4551-8754-5F4904340207}" type="presParOf" srcId="{7C1E9496-59B9-4532-B8A0-2937D83DD018}" destId="{D2346EBC-93CD-45E4-9A9B-2FC02E69AC0C}" srcOrd="3" destOrd="0" presId="urn:microsoft.com/office/officeart/2005/8/layout/radial6"/>
    <dgm:cxn modelId="{70C04675-B702-44D2-8C63-A574B99D6024}" type="presParOf" srcId="{7C1E9496-59B9-4532-B8A0-2937D83DD018}" destId="{D75C14D8-8D82-490E-A4D8-93C1164A283A}" srcOrd="4" destOrd="0" presId="urn:microsoft.com/office/officeart/2005/8/layout/radial6"/>
    <dgm:cxn modelId="{DBBCC5AB-5C93-4446-A989-BA7166F69B7F}" type="presParOf" srcId="{7C1E9496-59B9-4532-B8A0-2937D83DD018}" destId="{A327F7D2-D7E3-4C6E-ABF8-99E74CF39930}" srcOrd="5" destOrd="0" presId="urn:microsoft.com/office/officeart/2005/8/layout/radial6"/>
    <dgm:cxn modelId="{AFB89005-939D-44C1-A96A-621E8C319E12}" type="presParOf" srcId="{7C1E9496-59B9-4532-B8A0-2937D83DD018}" destId="{CD3D3FE2-FA26-4ADD-AF8D-8836FE0F23E9}" srcOrd="6" destOrd="0" presId="urn:microsoft.com/office/officeart/2005/8/layout/radial6"/>
    <dgm:cxn modelId="{D1F75696-1E52-4926-9FFC-E1DBC16321C9}" type="presParOf" srcId="{7C1E9496-59B9-4532-B8A0-2937D83DD018}" destId="{0B752950-E453-4B75-AE4E-1C65E5E435A4}" srcOrd="7" destOrd="0" presId="urn:microsoft.com/office/officeart/2005/8/layout/radial6"/>
    <dgm:cxn modelId="{B1FEDFEF-41F4-4C04-8804-BBE12572B163}" type="presParOf" srcId="{7C1E9496-59B9-4532-B8A0-2937D83DD018}" destId="{E78E16DE-045F-4B04-A10D-8DD2496707D2}" srcOrd="8" destOrd="0" presId="urn:microsoft.com/office/officeart/2005/8/layout/radial6"/>
    <dgm:cxn modelId="{3956035C-A35C-481F-8FB1-8F8CC3E160FB}" type="presParOf" srcId="{7C1E9496-59B9-4532-B8A0-2937D83DD018}" destId="{546B032D-561F-4F70-B756-AB9CBE5FBC2B}" srcOrd="9" destOrd="0" presId="urn:microsoft.com/office/officeart/2005/8/layout/radial6"/>
    <dgm:cxn modelId="{2A7D5182-B991-4B71-8F67-FA3CA25B5709}" type="presParOf" srcId="{7C1E9496-59B9-4532-B8A0-2937D83DD018}" destId="{223A21DE-9560-4A51-8DB9-27BED486B0F1}" srcOrd="10" destOrd="0" presId="urn:microsoft.com/office/officeart/2005/8/layout/radial6"/>
    <dgm:cxn modelId="{E0AB67A9-8B55-463E-8D36-60E67CDBA828}" type="presParOf" srcId="{7C1E9496-59B9-4532-B8A0-2937D83DD018}" destId="{138C1DFD-8539-4D5E-89E7-0C6ECF7852CE}" srcOrd="11" destOrd="0" presId="urn:microsoft.com/office/officeart/2005/8/layout/radial6"/>
    <dgm:cxn modelId="{D99600D6-0591-432C-9405-2F4187424CB1}" type="presParOf" srcId="{7C1E9496-59B9-4532-B8A0-2937D83DD018}" destId="{AC727A60-8D01-4E68-B5CC-D7C6B944705C}" srcOrd="12" destOrd="0" presId="urn:microsoft.com/office/officeart/2005/8/layout/radial6"/>
    <dgm:cxn modelId="{9BB15D1A-6F9C-4EED-A8F8-E591056DC17C}" type="presParOf" srcId="{7C1E9496-59B9-4532-B8A0-2937D83DD018}" destId="{04917CB5-09F8-4819-8576-E05A7B9AA169}" srcOrd="13" destOrd="0" presId="urn:microsoft.com/office/officeart/2005/8/layout/radial6"/>
    <dgm:cxn modelId="{F382DD49-8C24-4001-9A16-B99C9465657A}" type="presParOf" srcId="{7C1E9496-59B9-4532-B8A0-2937D83DD018}" destId="{8B970576-0061-47D1-BB4A-FBE085189B0D}" srcOrd="14" destOrd="0" presId="urn:microsoft.com/office/officeart/2005/8/layout/radial6"/>
    <dgm:cxn modelId="{E69B0B22-BA0C-4C6B-8647-A45628371B92}" type="presParOf" srcId="{7C1E9496-59B9-4532-B8A0-2937D83DD018}" destId="{BB90B3CE-5815-4D5F-A613-1DB6069F2853}" srcOrd="15" destOrd="0" presId="urn:microsoft.com/office/officeart/2005/8/layout/radial6"/>
    <dgm:cxn modelId="{AD990F9B-583C-4717-802F-ADC322515211}" type="presParOf" srcId="{7C1E9496-59B9-4532-B8A0-2937D83DD018}" destId="{E53BCA36-013D-4E83-8314-A22938AF7566}" srcOrd="16" destOrd="0" presId="urn:microsoft.com/office/officeart/2005/8/layout/radial6"/>
    <dgm:cxn modelId="{EC186ED3-8F27-45E9-9406-3FE55B217644}" type="presParOf" srcId="{7C1E9496-59B9-4532-B8A0-2937D83DD018}" destId="{C8A5D840-93B9-49D2-94A8-DD1C4CBFE673}" srcOrd="17" destOrd="0" presId="urn:microsoft.com/office/officeart/2005/8/layout/radial6"/>
    <dgm:cxn modelId="{B8D0378F-F1E5-4B68-B12B-E4A3F325B88E}" type="presParOf" srcId="{7C1E9496-59B9-4532-B8A0-2937D83DD018}" destId="{1D80D0AC-C8FE-4A94-8537-651A925EDBD0}" srcOrd="18" destOrd="0" presId="urn:microsoft.com/office/officeart/2005/8/layout/radial6"/>
    <dgm:cxn modelId="{70D28A70-D0D5-4A1D-9B64-3954913743EB}" type="presParOf" srcId="{7C1E9496-59B9-4532-B8A0-2937D83DD018}" destId="{9D006A2B-B4C3-4953-9BE0-1C5351306AE2}" srcOrd="19" destOrd="0" presId="urn:microsoft.com/office/officeart/2005/8/layout/radial6"/>
    <dgm:cxn modelId="{DE3EB74F-8499-4405-A5F5-CBDAAF996D5F}" type="presParOf" srcId="{7C1E9496-59B9-4532-B8A0-2937D83DD018}" destId="{6D4173E8-96E3-4192-9939-FD5FC60FA8A9}" srcOrd="20" destOrd="0" presId="urn:microsoft.com/office/officeart/2005/8/layout/radial6"/>
    <dgm:cxn modelId="{2F0BDC60-05D1-4E4D-91DF-6DD68E171E85}" type="presParOf" srcId="{7C1E9496-59B9-4532-B8A0-2937D83DD018}" destId="{377253D8-9C69-492F-A35C-2F2BD42BA6FD}" srcOrd="21" destOrd="0" presId="urn:microsoft.com/office/officeart/2005/8/layout/radial6"/>
    <dgm:cxn modelId="{BFC7E6DC-F97F-40A4-8325-15C3E542E8D7}" type="presParOf" srcId="{7C1E9496-59B9-4532-B8A0-2937D83DD018}" destId="{C80FF304-05E1-49BF-BE61-8AFA12A1FB86}" srcOrd="22" destOrd="0" presId="urn:microsoft.com/office/officeart/2005/8/layout/radial6"/>
    <dgm:cxn modelId="{DA0FD743-71A2-4C06-913C-C5E407C3AFDF}" type="presParOf" srcId="{7C1E9496-59B9-4532-B8A0-2937D83DD018}" destId="{3C71F891-298D-4858-AE0B-04FFB77D7CB4}" srcOrd="23" destOrd="0" presId="urn:microsoft.com/office/officeart/2005/8/layout/radial6"/>
    <dgm:cxn modelId="{A060496A-03DB-45DF-A630-AC23812D4639}" type="presParOf" srcId="{7C1E9496-59B9-4532-B8A0-2937D83DD018}" destId="{0E4875E9-3A4A-47A1-A544-39E341A6AE2C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875E9-3A4A-47A1-A544-39E341A6AE2C}">
      <dsp:nvSpPr>
        <dsp:cNvPr id="0" name=""/>
        <dsp:cNvSpPr/>
      </dsp:nvSpPr>
      <dsp:spPr>
        <a:xfrm>
          <a:off x="1753313" y="495170"/>
          <a:ext cx="4741098" cy="4741098"/>
        </a:xfrm>
        <a:prstGeom prst="blockArc">
          <a:avLst>
            <a:gd name="adj1" fmla="val 12967994"/>
            <a:gd name="adj2" fmla="val 16751165"/>
            <a:gd name="adj3" fmla="val 343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253D8-9C69-492F-A35C-2F2BD42BA6FD}">
      <dsp:nvSpPr>
        <dsp:cNvPr id="0" name=""/>
        <dsp:cNvSpPr/>
      </dsp:nvSpPr>
      <dsp:spPr>
        <a:xfrm>
          <a:off x="1414148" y="867418"/>
          <a:ext cx="4741098" cy="4741098"/>
        </a:xfrm>
        <a:prstGeom prst="blockArc">
          <a:avLst>
            <a:gd name="adj1" fmla="val 11307010"/>
            <a:gd name="adj2" fmla="val 13712509"/>
            <a:gd name="adj3" fmla="val 343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0D0AC-C8FE-4A94-8537-651A925EDBD0}">
      <dsp:nvSpPr>
        <dsp:cNvPr id="0" name=""/>
        <dsp:cNvSpPr/>
      </dsp:nvSpPr>
      <dsp:spPr>
        <a:xfrm>
          <a:off x="1429921" y="314651"/>
          <a:ext cx="4741098" cy="4741098"/>
        </a:xfrm>
        <a:prstGeom prst="blockArc">
          <a:avLst>
            <a:gd name="adj1" fmla="val 7626962"/>
            <a:gd name="adj2" fmla="val 10489125"/>
            <a:gd name="adj3" fmla="val 343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0B3CE-5815-4D5F-A613-1DB6069F2853}">
      <dsp:nvSpPr>
        <dsp:cNvPr id="0" name=""/>
        <dsp:cNvSpPr/>
      </dsp:nvSpPr>
      <dsp:spPr>
        <a:xfrm>
          <a:off x="1739680" y="596215"/>
          <a:ext cx="4741098" cy="4741098"/>
        </a:xfrm>
        <a:prstGeom prst="blockArc">
          <a:avLst>
            <a:gd name="adj1" fmla="val 4549811"/>
            <a:gd name="adj2" fmla="val 8245459"/>
            <a:gd name="adj3" fmla="val 343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27A60-8D01-4E68-B5CC-D7C6B944705C}">
      <dsp:nvSpPr>
        <dsp:cNvPr id="0" name=""/>
        <dsp:cNvSpPr/>
      </dsp:nvSpPr>
      <dsp:spPr>
        <a:xfrm>
          <a:off x="2603685" y="543911"/>
          <a:ext cx="4741098" cy="4741098"/>
        </a:xfrm>
        <a:prstGeom prst="blockArc">
          <a:avLst>
            <a:gd name="adj1" fmla="val 2050323"/>
            <a:gd name="adj2" fmla="val 5834475"/>
            <a:gd name="adj3" fmla="val 343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B032D-561F-4F70-B756-AB9CBE5FBC2B}">
      <dsp:nvSpPr>
        <dsp:cNvPr id="0" name=""/>
        <dsp:cNvSpPr/>
      </dsp:nvSpPr>
      <dsp:spPr>
        <a:xfrm>
          <a:off x="2814541" y="277439"/>
          <a:ext cx="4741098" cy="4741098"/>
        </a:xfrm>
        <a:prstGeom prst="blockArc">
          <a:avLst>
            <a:gd name="adj1" fmla="val 187917"/>
            <a:gd name="adj2" fmla="val 2552162"/>
            <a:gd name="adj3" fmla="val 343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D3FE2-FA26-4ADD-AF8D-8836FE0F23E9}">
      <dsp:nvSpPr>
        <dsp:cNvPr id="0" name=""/>
        <dsp:cNvSpPr/>
      </dsp:nvSpPr>
      <dsp:spPr>
        <a:xfrm>
          <a:off x="2842192" y="784326"/>
          <a:ext cx="4741098" cy="4741098"/>
        </a:xfrm>
        <a:prstGeom prst="blockArc">
          <a:avLst>
            <a:gd name="adj1" fmla="val 18676043"/>
            <a:gd name="adj2" fmla="val 21037387"/>
            <a:gd name="adj3" fmla="val 343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46EBC-93CD-45E4-9A9B-2FC02E69AC0C}">
      <dsp:nvSpPr>
        <dsp:cNvPr id="0" name=""/>
        <dsp:cNvSpPr/>
      </dsp:nvSpPr>
      <dsp:spPr>
        <a:xfrm>
          <a:off x="2556571" y="484777"/>
          <a:ext cx="4741098" cy="4741098"/>
        </a:xfrm>
        <a:prstGeom prst="blockArc">
          <a:avLst>
            <a:gd name="adj1" fmla="val 15559880"/>
            <a:gd name="adj2" fmla="val 19287565"/>
            <a:gd name="adj3" fmla="val 343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B86FB-3675-4A68-8F65-77D600D858EB}">
      <dsp:nvSpPr>
        <dsp:cNvPr id="0" name=""/>
        <dsp:cNvSpPr/>
      </dsp:nvSpPr>
      <dsp:spPr>
        <a:xfrm>
          <a:off x="3276601" y="1752596"/>
          <a:ext cx="2438397" cy="2286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Program</a:t>
          </a:r>
          <a:endParaRPr lang="en-US" sz="3700" kern="1200" dirty="0"/>
        </a:p>
      </dsp:txBody>
      <dsp:txXfrm>
        <a:off x="3633696" y="2087374"/>
        <a:ext cx="1724207" cy="1616450"/>
      </dsp:txXfrm>
    </dsp:sp>
    <dsp:sp modelId="{FA469F1A-E4DB-4EB2-9FFA-A29579689A69}">
      <dsp:nvSpPr>
        <dsp:cNvPr id="0" name=""/>
        <dsp:cNvSpPr/>
      </dsp:nvSpPr>
      <dsp:spPr>
        <a:xfrm>
          <a:off x="3472833" y="278"/>
          <a:ext cx="2045933" cy="11309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Governance</a:t>
          </a:r>
          <a:endParaRPr lang="en-US" sz="1800" kern="1200" dirty="0"/>
        </a:p>
      </dsp:txBody>
      <dsp:txXfrm>
        <a:off x="3772453" y="165905"/>
        <a:ext cx="1446693" cy="799720"/>
      </dsp:txXfrm>
    </dsp:sp>
    <dsp:sp modelId="{D75C14D8-8D82-490E-A4D8-93C1164A283A}">
      <dsp:nvSpPr>
        <dsp:cNvPr id="0" name=""/>
        <dsp:cNvSpPr/>
      </dsp:nvSpPr>
      <dsp:spPr>
        <a:xfrm>
          <a:off x="5726472" y="838192"/>
          <a:ext cx="2045933" cy="11309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Risk Assessment</a:t>
          </a:r>
          <a:endParaRPr lang="en-US" sz="1800" kern="1200" dirty="0"/>
        </a:p>
      </dsp:txBody>
      <dsp:txXfrm>
        <a:off x="6026092" y="1003819"/>
        <a:ext cx="1446693" cy="799720"/>
      </dsp:txXfrm>
    </dsp:sp>
    <dsp:sp modelId="{0B752950-E453-4B75-AE4E-1C65E5E435A4}">
      <dsp:nvSpPr>
        <dsp:cNvPr id="0" name=""/>
        <dsp:cNvSpPr/>
      </dsp:nvSpPr>
      <dsp:spPr>
        <a:xfrm>
          <a:off x="6488477" y="2209793"/>
          <a:ext cx="2045933" cy="11309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Security Controls</a:t>
          </a:r>
          <a:endParaRPr lang="en-US" sz="1800" kern="1200" dirty="0"/>
        </a:p>
      </dsp:txBody>
      <dsp:txXfrm>
        <a:off x="6788097" y="2375420"/>
        <a:ext cx="1446693" cy="799720"/>
      </dsp:txXfrm>
    </dsp:sp>
    <dsp:sp modelId="{223A21DE-9560-4A51-8DB9-27BED486B0F1}">
      <dsp:nvSpPr>
        <dsp:cNvPr id="0" name=""/>
        <dsp:cNvSpPr/>
      </dsp:nvSpPr>
      <dsp:spPr>
        <a:xfrm>
          <a:off x="5878867" y="3657594"/>
          <a:ext cx="2045933" cy="11309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Vulnerability &amp; Patch Mgmt.</a:t>
          </a:r>
          <a:endParaRPr lang="en-US" sz="1800" kern="1200" dirty="0"/>
        </a:p>
      </dsp:txBody>
      <dsp:txXfrm>
        <a:off x="6178487" y="3823221"/>
        <a:ext cx="1446693" cy="799720"/>
      </dsp:txXfrm>
    </dsp:sp>
    <dsp:sp modelId="{04917CB5-09F8-4819-8576-E05A7B9AA169}">
      <dsp:nvSpPr>
        <dsp:cNvPr id="0" name=""/>
        <dsp:cNvSpPr/>
      </dsp:nvSpPr>
      <dsp:spPr>
        <a:xfrm>
          <a:off x="3657598" y="4660225"/>
          <a:ext cx="2045933" cy="11309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SDLC</a:t>
          </a:r>
          <a:endParaRPr lang="en-US" sz="1800" kern="1200" dirty="0"/>
        </a:p>
      </dsp:txBody>
      <dsp:txXfrm>
        <a:off x="3957218" y="4825852"/>
        <a:ext cx="1446693" cy="799720"/>
      </dsp:txXfrm>
    </dsp:sp>
    <dsp:sp modelId="{E53BCA36-013D-4E83-8314-A22938AF7566}">
      <dsp:nvSpPr>
        <dsp:cNvPr id="0" name=""/>
        <dsp:cNvSpPr/>
      </dsp:nvSpPr>
      <dsp:spPr>
        <a:xfrm>
          <a:off x="1371609" y="3977558"/>
          <a:ext cx="2045933" cy="11309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Awareness &amp; Training</a:t>
          </a:r>
          <a:endParaRPr lang="en-US" sz="1800" kern="1200" dirty="0"/>
        </a:p>
      </dsp:txBody>
      <dsp:txXfrm>
        <a:off x="1671229" y="4143185"/>
        <a:ext cx="1446693" cy="799720"/>
      </dsp:txXfrm>
    </dsp:sp>
    <dsp:sp modelId="{9D006A2B-B4C3-4953-9BE0-1C5351306AE2}">
      <dsp:nvSpPr>
        <dsp:cNvPr id="0" name=""/>
        <dsp:cNvSpPr/>
      </dsp:nvSpPr>
      <dsp:spPr>
        <a:xfrm>
          <a:off x="457189" y="2330112"/>
          <a:ext cx="2045933" cy="11309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Monitoring &amp; Response</a:t>
          </a:r>
          <a:endParaRPr lang="en-US" sz="1800" kern="1200" dirty="0"/>
        </a:p>
      </dsp:txBody>
      <dsp:txXfrm>
        <a:off x="756809" y="2495739"/>
        <a:ext cx="1446693" cy="799720"/>
      </dsp:txXfrm>
    </dsp:sp>
    <dsp:sp modelId="{C80FF304-05E1-49BF-BE61-8AFA12A1FB86}">
      <dsp:nvSpPr>
        <dsp:cNvPr id="0" name=""/>
        <dsp:cNvSpPr/>
      </dsp:nvSpPr>
      <dsp:spPr>
        <a:xfrm>
          <a:off x="1219209" y="926411"/>
          <a:ext cx="2045933" cy="11309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DRP / BCP</a:t>
          </a:r>
          <a:endParaRPr lang="en-US" sz="1800" kern="1200" dirty="0"/>
        </a:p>
      </dsp:txBody>
      <dsp:txXfrm>
        <a:off x="1518829" y="1092038"/>
        <a:ext cx="1446693" cy="799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36C55203-5C02-492C-B4D9-7A1D6B839089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1114BAD3-DF4E-438B-8804-482BC856E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35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8788A7FE-5C9A-491E-9E5F-5CF11F04971B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184A1230-2BD7-4CF0-9C5D-1DAD60EAE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5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5D211-6509-41BE-AFB2-314FA6FFA8D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48F0E-DB3B-49CE-A0C1-E4BDC53F30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41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1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EA5-4E6C-4308-9FA7-4DE8E90A6EB1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63B1-84AF-4514-9BEA-CF321705BB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EA5-4E6C-4308-9FA7-4DE8E90A6EB1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63B1-84AF-4514-9BEA-CF321705BB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EA5-4E6C-4308-9FA7-4DE8E90A6EB1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63B1-84AF-4514-9BEA-CF321705BB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EA5-4E6C-4308-9FA7-4DE8E90A6EB1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63B1-84AF-4514-9BEA-CF321705BB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EA5-4E6C-4308-9FA7-4DE8E90A6EB1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63B1-84AF-4514-9BEA-CF321705BB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EA5-4E6C-4308-9FA7-4DE8E90A6EB1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63B1-84AF-4514-9BEA-CF321705BB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EA5-4E6C-4308-9FA7-4DE8E90A6EB1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63B1-84AF-4514-9BEA-CF321705BB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EA5-4E6C-4308-9FA7-4DE8E90A6EB1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63B1-84AF-4514-9BEA-CF321705BB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EA5-4E6C-4308-9FA7-4DE8E90A6EB1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63B1-84AF-4514-9BEA-CF321705BB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EA5-4E6C-4308-9FA7-4DE8E90A6EB1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63B1-84AF-4514-9BEA-CF321705BB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EA5-4E6C-4308-9FA7-4DE8E90A6EB1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63B1-84AF-4514-9BEA-CF321705BB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00EA5-4E6C-4308-9FA7-4DE8E90A6EB1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63B1-84AF-4514-9BEA-CF321705BB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CAcQjRxqFQoTCNT_scTmhskCFRRYYwodjbIHFw&amp;url=http://disinfo.com/2013/08/hacks-continue-as-fbi-claims-to-have-dismantled-anonymous/&amp;bvm=bv.106923889,d.cGU&amp;psig=AFQjCNHCKM_ijG5LqgdgQn2oFfplbSj5sA&amp;ust=1447277370646780" TargetMode="External"/><Relationship Id="rId3" Type="http://schemas.openxmlformats.org/officeDocument/2006/relationships/hyperlink" Target="mailto:ktawfik@dpw.lacounty.gov" TargetMode="External"/><Relationship Id="rId7" Type="http://schemas.openxmlformats.org/officeDocument/2006/relationships/image" Target="../media/image4.jpeg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tawfik@dpw.lacounty.go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320" y="9906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Cyber Security – The Changing Landscape</a:t>
            </a: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791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Erick Weber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hlinkClick r:id="rId3"/>
              </a:rPr>
              <a:t>eweber@dpw.lacounty.gov</a:t>
            </a:r>
            <a:endParaRPr lang="en-US" sz="1600" b="1" dirty="0" smtClean="0">
              <a:solidFill>
                <a:srgbClr val="0070C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8333" r="792"/>
          <a:stretch/>
        </p:blipFill>
        <p:spPr bwMode="auto">
          <a:xfrm>
            <a:off x="0" y="0"/>
            <a:ext cx="9143999" cy="84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pw2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41446"/>
            <a:ext cx="568154" cy="568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2460" y="225623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Department of Public Works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044253" y="1981200"/>
            <a:ext cx="3476625" cy="2286000"/>
            <a:chOff x="2743200" y="2665022"/>
            <a:chExt cx="3476625" cy="2286000"/>
          </a:xfrm>
        </p:grpSpPr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43200" y="2665022"/>
              <a:ext cx="3476625" cy="2286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" name="Picture 51" descr="http://t2.gstatic.com/images?q=tbn:8tCOiuVXSwDTDM:http://wearetrue.com/blog/wp-content/uploads/2008/09/iphoneicon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99747" y="3177785"/>
              <a:ext cx="607457" cy="10367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6" name="TextBox 25"/>
          <p:cNvSpPr txBox="1"/>
          <p:nvPr/>
        </p:nvSpPr>
        <p:spPr>
          <a:xfrm>
            <a:off x="198182" y="5791199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Khaled Tawfik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hlinkClick r:id="rId3"/>
              </a:rPr>
              <a:t>ktawfik@dpw.lacounty.gov</a:t>
            </a:r>
            <a:endParaRPr lang="en-US" sz="1600" b="1" dirty="0" smtClean="0">
              <a:solidFill>
                <a:srgbClr val="0070C0"/>
              </a:solidFill>
            </a:endParaRPr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491010" y="2590800"/>
            <a:ext cx="60960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Cyber Security Landscape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Threat Actors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Motives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Tools &amp; Techniques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Information Security Evolution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Defending Against Today’s Threats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100" name="Picture 4" descr="http://disinfo.s3.amazonaws.com/wp-content/uploads/2013/08/001-anonymous-mask-300x300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83" t="12763" r="14254" b="5781"/>
          <a:stretch/>
        </p:blipFill>
        <p:spPr bwMode="auto">
          <a:xfrm>
            <a:off x="5715000" y="2169272"/>
            <a:ext cx="685800" cy="843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2975"/>
          <a:stretch/>
        </p:blipFill>
        <p:spPr bwMode="auto">
          <a:xfrm>
            <a:off x="5181600" y="2713876"/>
            <a:ext cx="615199" cy="59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4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Motives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Prestige</a:t>
            </a:r>
          </a:p>
          <a:p>
            <a:pPr lvl="3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600" b="1" dirty="0" smtClean="0"/>
              <a:t>Financial / Competitive</a:t>
            </a:r>
          </a:p>
          <a:p>
            <a:pPr lvl="6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Political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pPr marL="4175125" lvl="8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Ideological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pPr marL="5546725" lvl="8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Military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428053"/>
            <a:ext cx="3429000" cy="227754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Who are the Actors?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</a:rPr>
              <a:t>Insiders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</a:rPr>
              <a:t>Competitors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</a:rPr>
              <a:t>Organized Crime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09600"/>
            <a:ext cx="7543800" cy="477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087296"/>
            <a:ext cx="7543800" cy="884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530" y="1885610"/>
            <a:ext cx="7520670" cy="4134190"/>
          </a:xfrm>
          <a:prstGeom prst="rect">
            <a:avLst/>
          </a:prstGeom>
        </p:spPr>
      </p:pic>
      <p:pic>
        <p:nvPicPr>
          <p:cNvPr id="10" name="Picture 4" descr="Image result for target hack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1447800"/>
            <a:ext cx="1292225" cy="13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61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Motives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Prestige</a:t>
            </a:r>
          </a:p>
          <a:p>
            <a:pPr lvl="3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Financial / Competitive</a:t>
            </a:r>
          </a:p>
          <a:p>
            <a:pPr lvl="6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600" b="1" dirty="0" smtClean="0"/>
              <a:t>Political</a:t>
            </a:r>
            <a:endParaRPr lang="en-US" sz="3600" b="1" dirty="0"/>
          </a:p>
          <a:p>
            <a:pPr marL="4175125" lvl="8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Ideological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pPr marL="5546725" lvl="8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Military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648200"/>
            <a:ext cx="3276600" cy="169277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Who are the Actors?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</a:rPr>
              <a:t>Hacktivists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</a:rPr>
              <a:t>State Sponsors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679873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2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Motives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Prestige</a:t>
            </a:r>
          </a:p>
          <a:p>
            <a:pPr lvl="3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Financial / Competitive</a:t>
            </a:r>
          </a:p>
          <a:p>
            <a:pPr lvl="6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Political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pPr marL="4175125" lvl="8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600" b="1" dirty="0" smtClean="0"/>
              <a:t>Ideological</a:t>
            </a:r>
            <a:endParaRPr lang="en-US" sz="3600" b="1" dirty="0"/>
          </a:p>
          <a:p>
            <a:pPr marL="5546725" lvl="8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Military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599563"/>
            <a:ext cx="3276600" cy="169277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Who are the Actors?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</a:rPr>
              <a:t>Hacktivists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</a:rPr>
              <a:t>Insiders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65" y="487286"/>
            <a:ext cx="6019800" cy="960514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10" descr="A snippet of the message left behind by the Impact Tea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65" y="1600200"/>
            <a:ext cx="6019800" cy="5075314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37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Motives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Prestige</a:t>
            </a:r>
          </a:p>
          <a:p>
            <a:pPr lvl="3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Financial / Competitive</a:t>
            </a:r>
          </a:p>
          <a:p>
            <a:pPr lvl="6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Political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pPr marL="4175125" lvl="8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Ideological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pPr marL="5546725" lvl="8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600" b="1" dirty="0" smtClean="0"/>
              <a:t>Military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029200"/>
            <a:ext cx="3276600" cy="110799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Who are the Actors?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</a:rPr>
              <a:t>State Sponsors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97112" cy="525780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8930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092"/>
            <a:ext cx="8961453" cy="560090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Tools</a:t>
            </a:r>
            <a:endParaRPr lang="en-US" dirty="0"/>
          </a:p>
        </p:txBody>
      </p:sp>
      <p:pic>
        <p:nvPicPr>
          <p:cNvPr id="5131" name="Picture 11" descr="http://www.mcneelyfs.com/sites/default/files/users/mcneelyfs/images/blog/warning-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105400" cy="450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7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0" y="1676401"/>
            <a:ext cx="2667000" cy="13715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Network Scanners</a:t>
            </a:r>
          </a:p>
          <a:p>
            <a:pPr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Nmap</a:t>
            </a:r>
          </a:p>
          <a:p>
            <a:pPr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Nessus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5" y="1642229"/>
            <a:ext cx="2449405" cy="1435299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43600" y="1676400"/>
            <a:ext cx="2721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Password Crackers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THC Hydra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John the Ripper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337167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Network Sniffers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Wireshark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Aircrack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0" y="3418344"/>
            <a:ext cx="243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App/DB Scanners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ZAP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W3af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WebReaver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Arachni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SQL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44787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Linux Distros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Kali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BackTrack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490734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Exploit Frameworks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Metasploit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BeEF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Cain &amp; Abel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98354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Browser Proxies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Burp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Fiddler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75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 smtClean="0"/>
              <a:t>Malware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 smtClean="0"/>
              <a:t>Virus – Requires user interaction to spread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/>
              <a:t>Worms – Does not require user interaction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/>
              <a:t>Trojans – Disguised as legit </a:t>
            </a:r>
            <a:r>
              <a:rPr lang="en-US" sz="2800" dirty="0" smtClean="0"/>
              <a:t>program</a:t>
            </a:r>
            <a:endParaRPr lang="en-US" sz="2800" dirty="0"/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 smtClean="0"/>
              <a:t>Spyware – Tracks activities / Steals Info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 smtClean="0"/>
              <a:t>Rootkits – Hide from security software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 smtClean="0"/>
              <a:t>Exploit Kits – Toolkit to automate exploitation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 smtClean="0"/>
              <a:t>Ransomware – Encrypts files / holds for ransom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74" y="3276600"/>
            <a:ext cx="2283726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33" y="1395311"/>
            <a:ext cx="7783467" cy="485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1" dirty="0" smtClean="0"/>
              <a:t>Attack Techniques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Social </a:t>
            </a:r>
            <a:r>
              <a:rPr lang="en-US" dirty="0" smtClean="0"/>
              <a:t>Engineering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Password </a:t>
            </a:r>
            <a:r>
              <a:rPr lang="en-US" sz="2400" dirty="0" smtClean="0"/>
              <a:t>(brute force/cracking/default)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Traffic Sniffing / Man-in-the-Middle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Distributed Denial of Service (DDoS)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Web App (SQL Injection, Cross-Site Scripting)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Watering Holes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Phishing / Spear Phishing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Advanced Persistent Threats (APTs)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Evasion/Obfuscation</a:t>
            </a:r>
          </a:p>
        </p:txBody>
      </p:sp>
      <p:pic>
        <p:nvPicPr>
          <p:cNvPr id="4100" name="Picture 4" descr="http://www.itsecurity.be/wp-content/uploads/2011/11/Social-Engineer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798"/>
            <a:ext cx="6324600" cy="387785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ifars.files.wordpress.com/2014/09/ddos-attacks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16" y="4053804"/>
            <a:ext cx="4368884" cy="259757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heasc.com/blog/wp-content/uploads/2014/02/08_VOI-WATERING-HOLE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1220"/>
            <a:ext cx="4724400" cy="315944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log.teamthinklabs.com/wp-content/uploads/2011/10/photo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21227"/>
            <a:ext cx="3657600" cy="278129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_is_phishing_how_can_you_doge_it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77526"/>
            <a:ext cx="4038600" cy="36576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09045"/>
            <a:ext cx="7696200" cy="3559491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36" name="Picture 12" descr="http://www.malware-info.com/images/js_obfusca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25433"/>
            <a:ext cx="5410200" cy="376682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02150"/>
            <a:ext cx="5257800" cy="3130129"/>
          </a:xfrm>
          <a:prstGeom prst="rect">
            <a:avLst/>
          </a:prstGeom>
        </p:spPr>
      </p:pic>
      <p:pic>
        <p:nvPicPr>
          <p:cNvPr id="3074" name="Picture 2" descr="http://1.bp.blogspot.com/_ptpreao5Eqg/S9bnNADEEPI/AAAAAAAAAOQ/XA-J_EPJ97U/s1600/password-crackin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3342"/>
            <a:ext cx="6324600" cy="345838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2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0675"/>
            <a:ext cx="8305800" cy="5191125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Default Password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38.88.222.5:84/axis-cgi/mjpg/video.cgi?camera=&amp;resolution=640x48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808"/>
            <a:ext cx="8775700" cy="603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Changing Landscape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339853"/>
              </p:ext>
            </p:extLst>
          </p:nvPr>
        </p:nvGraphicFramePr>
        <p:xfrm>
          <a:off x="0" y="1219200"/>
          <a:ext cx="91440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946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THEN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NOW</a:t>
                      </a:r>
                      <a:endParaRPr lang="en-US" sz="2800" dirty="0"/>
                    </a:p>
                  </a:txBody>
                  <a:tcPr/>
                </a:tc>
              </a:tr>
              <a:tr h="5044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19755"/>
            <a:ext cx="1714484" cy="1052045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6" name="Picture 4" descr="http://www.refactorer.com/images/blog/wargames_560x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4898"/>
            <a:ext cx="1752600" cy="106690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herculesandtheumpire.files.wordpress.com/2015/06/w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04898"/>
            <a:ext cx="1425659" cy="102770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liquidmatrix.org/blog/wp-content/uploads/2011/01/cyberarm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1407911" cy="102770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www.tucsonsentinel.com/files/entryimages/012013_cyber_crim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89" y="1905000"/>
            <a:ext cx="1407911" cy="10668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://resources.phrasemix.com/img/full/Old-comput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3157662"/>
            <a:ext cx="1771634" cy="110953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blog.socialepisodes.com/wp-content/uploads/2010/05/resourc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65" y="3149771"/>
            <a:ext cx="1771635" cy="111742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://archive.datacenterdynamics.com/sites/default/files/tianhe%202%20supercomput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35" y="3149769"/>
            <a:ext cx="1765465" cy="111742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www.cliparthut.com/clip-arts/1033/dollar-sign-103335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49770"/>
            <a:ext cx="1765465" cy="111742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http://www.whatsonintown.com/images/restaurants/uk/restUK_1019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67" y="4444268"/>
            <a:ext cx="1771633" cy="104213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www.pymnts.com/wp-content/uploads/2015/02/retail-store-front-featur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44268"/>
            <a:ext cx="1771634" cy="104213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 descr="http://www6.pcmag.com/media/images/402025-threatmetrix-online-banking.jpg?thumb=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34742"/>
            <a:ext cx="1756175" cy="105165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4" descr="https://media.licdn.com/mpr/mpr/p/8/005/092/114/035ec3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215" y="4434742"/>
            <a:ext cx="1764185" cy="10516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670027"/>
            <a:ext cx="3503411" cy="109161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1737360" y="2819400"/>
            <a:ext cx="5791200" cy="28956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So what has changed over the past 30 years?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6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kb.mit.edu/confluence/download/attachments/4266056/spoofed_em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4" y="838200"/>
            <a:ext cx="8883198" cy="58674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6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Phishing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pcworld.com/news/graphics/223261-irs-scam-webrooturlblur_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Spear Phishing Attack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857250"/>
            <a:ext cx="8567737" cy="592432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195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Arrow 3"/>
          <p:cNvSpPr/>
          <p:nvPr/>
        </p:nvSpPr>
        <p:spPr>
          <a:xfrm>
            <a:off x="0" y="1447800"/>
            <a:ext cx="685800" cy="49852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1143000" y="6248400"/>
            <a:ext cx="6781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Security Function Evolution</a:t>
            </a:r>
            <a:endParaRPr lang="en-US" dirty="0"/>
          </a:p>
        </p:txBody>
      </p:sp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1351162472"/>
              </p:ext>
            </p:extLst>
          </p:nvPr>
        </p:nvGraphicFramePr>
        <p:xfrm>
          <a:off x="114300" y="1143000"/>
          <a:ext cx="88773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90600" y="5638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Administrator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51170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 Security Engineer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90800" y="4659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Auditor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4114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Chief Info Security Officer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35930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Penetration Tester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28310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Forensics Engineer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57600" y="2362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 Security Engineer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18404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Security Awareness Officer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1371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Board of Supervisors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marL="0" indent="0"/>
            <a:r>
              <a:rPr lang="en-US" dirty="0"/>
              <a:t>Defending Against Today’s Threats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7829878"/>
              </p:ext>
            </p:extLst>
          </p:nvPr>
        </p:nvGraphicFramePr>
        <p:xfrm>
          <a:off x="76200" y="914400"/>
          <a:ext cx="8991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www.almuzn.com/wp-content/uploads/2015/05/iso270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911311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hemdata.nist.gov/images/logo_NIS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212" y="6096000"/>
            <a:ext cx="1407188" cy="46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itcompany.biz/wp-content/uploads/2012/03/itil-vs-cobi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1313185" cy="55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Protect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Apply security </a:t>
            </a:r>
            <a:r>
              <a:rPr lang="en-US" dirty="0"/>
              <a:t>p</a:t>
            </a:r>
            <a:r>
              <a:rPr lang="en-US" dirty="0" smtClean="0"/>
              <a:t>atches (O/S </a:t>
            </a:r>
            <a:r>
              <a:rPr lang="en-US" u="sng" dirty="0" smtClean="0"/>
              <a:t>and</a:t>
            </a:r>
            <a:r>
              <a:rPr lang="en-US" dirty="0" smtClean="0"/>
              <a:t> apps)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Install &amp; update Anti-Virus software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Web Site Protection (</a:t>
            </a:r>
            <a:r>
              <a:rPr lang="en-US" sz="2400" dirty="0" smtClean="0"/>
              <a:t>OpenDNS / McAfee Site Advisor</a:t>
            </a:r>
            <a:r>
              <a:rPr lang="en-US" dirty="0" smtClean="0"/>
              <a:t>)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Use two-factor </a:t>
            </a:r>
            <a:r>
              <a:rPr lang="en-US" dirty="0"/>
              <a:t>a</a:t>
            </a:r>
            <a:r>
              <a:rPr lang="en-US" dirty="0" smtClean="0"/>
              <a:t>uthentication for logins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Don’t use the same passwords for all sites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Don’t click on web links or attachments in emails</a:t>
            </a:r>
          </a:p>
        </p:txBody>
      </p:sp>
    </p:spTree>
    <p:extLst>
      <p:ext uri="{BB962C8B-B14F-4D97-AF65-F5344CB8AC3E}">
        <p14:creationId xmlns:p14="http://schemas.microsoft.com/office/powerpoint/2010/main" val="3747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://ts4.mm.bing.net/images/thumbnail.aspx?q=479810093903&amp;id=a439acbb15fc56691814a2ac8fa8cbf7&amp;url=http://dailysplice.com/files/question-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286000"/>
            <a:ext cx="2286000" cy="2286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8333" r="792"/>
          <a:stretch/>
        </p:blipFill>
        <p:spPr bwMode="auto">
          <a:xfrm>
            <a:off x="0" y="0"/>
            <a:ext cx="9143999" cy="84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pw2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41446"/>
            <a:ext cx="568154" cy="5681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2460" y="225623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Department of Public Works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6519446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www.dpw.lacounty.gov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601980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Erick Weber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hlinkClick r:id="rId6"/>
              </a:rPr>
              <a:t>eweber@dpw.lacounty.gov</a:t>
            </a:r>
            <a:endParaRPr lang="en-US" sz="1600" b="1" dirty="0" smtClean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82" y="6019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Khaled Tawfik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hlinkClick r:id="rId6"/>
              </a:rPr>
              <a:t>ktawfik@dpw.lacounty.gov</a:t>
            </a:r>
            <a:endParaRPr lang="en-US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Threat Actors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b="1" dirty="0" smtClean="0"/>
              <a:t>Script Kiddies</a:t>
            </a:r>
          </a:p>
          <a:p>
            <a:pPr marL="1203325" lvl="1" indent="-3508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Insiders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  <a:p>
            <a:pPr marL="1889125"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082675" algn="l"/>
              </a:tabLst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Competitors</a:t>
            </a:r>
          </a:p>
          <a:p>
            <a:pPr marL="2803525"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Hacktivists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  <a:p>
            <a:pPr marL="3781425" lvl="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Organized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Crime</a:t>
            </a:r>
          </a:p>
          <a:p>
            <a:pPr marL="4740275" lvl="6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032125" algn="l"/>
              </a:tabLst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State Sponsors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76400"/>
            <a:ext cx="2868930" cy="1944147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518660"/>
            <a:ext cx="3072554" cy="188214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56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Threat Actors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Script Kiddies</a:t>
            </a:r>
          </a:p>
          <a:p>
            <a:pPr marL="1203325" lvl="1" indent="-350838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b="1" dirty="0" smtClean="0"/>
              <a:t>Insiders</a:t>
            </a:r>
            <a:endParaRPr lang="en-US" sz="3600" b="1" dirty="0"/>
          </a:p>
          <a:p>
            <a:pPr marL="1889125"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082675" algn="l"/>
              </a:tabLst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Competitors</a:t>
            </a:r>
          </a:p>
          <a:p>
            <a:pPr marL="2803525"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Hacktivists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  <a:p>
            <a:pPr marL="3781425" lvl="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Organized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Crime</a:t>
            </a:r>
          </a:p>
          <a:p>
            <a:pPr marL="4740275" lvl="6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032125" algn="l"/>
              </a:tabLst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State Sponsors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6280"/>
            <a:ext cx="2362200" cy="167212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251" y="1524000"/>
            <a:ext cx="2543273" cy="19050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29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Threat Actors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Script Kiddies</a:t>
            </a:r>
          </a:p>
          <a:p>
            <a:pPr marL="1203325" lvl="1" indent="-3508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Insiders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  <a:p>
            <a:pPr marL="1889125" lvl="2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1082675" algn="l"/>
              </a:tabLst>
            </a:pPr>
            <a:r>
              <a:rPr lang="en-US" sz="3600" b="1" dirty="0" smtClean="0"/>
              <a:t>Competitors</a:t>
            </a:r>
          </a:p>
          <a:p>
            <a:pPr marL="2803525"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Hacktivists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  <a:p>
            <a:pPr marL="3781425" lvl="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Organized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Crime</a:t>
            </a:r>
          </a:p>
          <a:p>
            <a:pPr marL="4740275" lvl="6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032125" algn="l"/>
              </a:tabLst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State Sponsors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7800"/>
            <a:ext cx="2017643" cy="21336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5" y="4610100"/>
            <a:ext cx="2268415" cy="17145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26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Threat Actors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Script Kiddies</a:t>
            </a:r>
          </a:p>
          <a:p>
            <a:pPr marL="1203325" lvl="1" indent="-3508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Insiders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  <a:p>
            <a:pPr marL="1889125"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082675" algn="l"/>
              </a:tabLst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Competitors</a:t>
            </a:r>
          </a:p>
          <a:p>
            <a:pPr marL="2803525" lvl="3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b="1" dirty="0" smtClean="0"/>
              <a:t>Hacktivists</a:t>
            </a:r>
            <a:endParaRPr lang="en-US" sz="3600" b="1" dirty="0"/>
          </a:p>
          <a:p>
            <a:pPr marL="3781425" lvl="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Organized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Crime</a:t>
            </a:r>
          </a:p>
          <a:p>
            <a:pPr marL="4740275" lvl="6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032125" algn="l"/>
              </a:tabLst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State Sponsors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32960"/>
            <a:ext cx="2286000" cy="1627493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65910"/>
            <a:ext cx="2209800" cy="232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Threat Actors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Script Kiddies</a:t>
            </a:r>
          </a:p>
          <a:p>
            <a:pPr marL="1203325" lvl="1" indent="-3508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Insiders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  <a:p>
            <a:pPr marL="1889125"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082675" algn="l"/>
              </a:tabLst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Competitors</a:t>
            </a:r>
          </a:p>
          <a:p>
            <a:pPr marL="2803525"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Hacktivists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  <a:p>
            <a:pPr marL="3781425" lvl="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b="1" dirty="0" smtClean="0"/>
              <a:t>Organized </a:t>
            </a:r>
            <a:r>
              <a:rPr lang="en-US" sz="3600" b="1" dirty="0"/>
              <a:t>Crime</a:t>
            </a:r>
          </a:p>
          <a:p>
            <a:pPr marL="4740275" lvl="6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032125" algn="l"/>
              </a:tabLst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State Sponsors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48" y="4648200"/>
            <a:ext cx="2539902" cy="17526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06" y="1752600"/>
            <a:ext cx="2530493" cy="17526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33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Threat Actors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Script Kiddies</a:t>
            </a:r>
          </a:p>
          <a:p>
            <a:pPr marL="1203325" lvl="1" indent="-3508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Insiders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  <a:p>
            <a:pPr marL="1889125"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082675" algn="l"/>
              </a:tabLst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Competitors</a:t>
            </a:r>
          </a:p>
          <a:p>
            <a:pPr marL="2803525"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Hacktivists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  <a:p>
            <a:pPr marL="3781425" lvl="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Organized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Crime</a:t>
            </a:r>
          </a:p>
          <a:p>
            <a:pPr marL="4740275" lvl="6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3032125" algn="l"/>
              </a:tabLst>
            </a:pPr>
            <a:r>
              <a:rPr lang="en-US" sz="3600" b="1" dirty="0" smtClean="0"/>
              <a:t>State Sponsors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28800"/>
            <a:ext cx="2667000" cy="16002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76800"/>
            <a:ext cx="2590800" cy="14859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02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Motives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Prestige</a:t>
            </a:r>
          </a:p>
          <a:p>
            <a:pPr lvl="3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Financial / Competitive</a:t>
            </a:r>
          </a:p>
          <a:p>
            <a:pPr lvl="6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Political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pPr marL="4175125" lvl="8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Ideological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pPr marL="5546725" lvl="8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Military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4631829"/>
            <a:ext cx="3276600" cy="169277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Who are the Actors?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</a:rPr>
              <a:t>Script Kiddies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</a:rPr>
              <a:t>Hacktivists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Defaced-Website-Upgrade-Secu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"/>
            <a:ext cx="6934200" cy="528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09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15403</TotalTime>
  <Words>451</Words>
  <Application>Microsoft Office PowerPoint</Application>
  <PresentationFormat>On-screen Show (4:3)</PresentationFormat>
  <Paragraphs>190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Changing Landscape</vt:lpstr>
      <vt:lpstr>Threat Actors</vt:lpstr>
      <vt:lpstr>Threat Actors</vt:lpstr>
      <vt:lpstr>Threat Actors</vt:lpstr>
      <vt:lpstr>Threat Actors</vt:lpstr>
      <vt:lpstr>Threat Actors</vt:lpstr>
      <vt:lpstr>Threat Actors</vt:lpstr>
      <vt:lpstr>Motives</vt:lpstr>
      <vt:lpstr>Motives</vt:lpstr>
      <vt:lpstr>Motives</vt:lpstr>
      <vt:lpstr>Motives</vt:lpstr>
      <vt:lpstr>Motives</vt:lpstr>
      <vt:lpstr>Tools</vt:lpstr>
      <vt:lpstr>Tools</vt:lpstr>
      <vt:lpstr>Tools</vt:lpstr>
      <vt:lpstr>Techniques</vt:lpstr>
      <vt:lpstr>Default Password Attack</vt:lpstr>
      <vt:lpstr>PowerPoint Presentation</vt:lpstr>
      <vt:lpstr>Phishing Attack</vt:lpstr>
      <vt:lpstr>PowerPoint Presentation</vt:lpstr>
      <vt:lpstr>Spear Phishing Attack</vt:lpstr>
      <vt:lpstr>Security Function Evolution</vt:lpstr>
      <vt:lpstr>Defending Against Today’s Threats</vt:lpstr>
      <vt:lpstr>How to Protect Yourself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Khaled Tawfik</dc:creator>
  <cp:lastModifiedBy>Windows User</cp:lastModifiedBy>
  <cp:revision>444</cp:revision>
  <cp:lastPrinted>2015-08-27T18:19:10Z</cp:lastPrinted>
  <dcterms:created xsi:type="dcterms:W3CDTF">2009-08-19T16:06:27Z</dcterms:created>
  <dcterms:modified xsi:type="dcterms:W3CDTF">2015-11-13T10:28:41Z</dcterms:modified>
</cp:coreProperties>
</file>